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86" r:id="rId4"/>
    <p:sldId id="270" r:id="rId5"/>
    <p:sldId id="272" r:id="rId6"/>
    <p:sldId id="273" r:id="rId7"/>
    <p:sldId id="275" r:id="rId8"/>
    <p:sldId id="279" r:id="rId9"/>
    <p:sldId id="287" r:id="rId10"/>
    <p:sldId id="288" r:id="rId11"/>
    <p:sldId id="283" r:id="rId12"/>
    <p:sldId id="280" r:id="rId13"/>
    <p:sldId id="289" r:id="rId14"/>
    <p:sldId id="281" r:id="rId15"/>
    <p:sldId id="284" r:id="rId16"/>
    <p:sldId id="290" r:id="rId17"/>
    <p:sldId id="29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4A153-64AD-4C91-BFCE-93EB8B4BB96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ED7B72-812F-446D-9997-D98E762625A1}">
      <dgm:prSet phldrT="[Text]"/>
      <dgm:spPr/>
      <dgm:t>
        <a:bodyPr/>
        <a:lstStyle/>
        <a:p>
          <a:r>
            <a:rPr lang="en-US" dirty="0" smtClean="0"/>
            <a:t>DIAGNOSIS</a:t>
          </a:r>
          <a:endParaRPr lang="en-US" dirty="0"/>
        </a:p>
      </dgm:t>
    </dgm:pt>
    <dgm:pt modelId="{F2647181-ADE4-4CF5-B901-2EFFE5D66A0C}" type="parTrans" cxnId="{508C29C9-7975-4CB2-BBDF-B8994DEE6397}">
      <dgm:prSet/>
      <dgm:spPr/>
      <dgm:t>
        <a:bodyPr/>
        <a:lstStyle/>
        <a:p>
          <a:endParaRPr lang="en-US"/>
        </a:p>
      </dgm:t>
    </dgm:pt>
    <dgm:pt modelId="{28E3537F-D06C-4A34-BB94-17965527E5FE}" type="sibTrans" cxnId="{508C29C9-7975-4CB2-BBDF-B8994DEE6397}">
      <dgm:prSet/>
      <dgm:spPr/>
      <dgm:t>
        <a:bodyPr/>
        <a:lstStyle/>
        <a:p>
          <a:endParaRPr lang="en-US"/>
        </a:p>
      </dgm:t>
    </dgm:pt>
    <dgm:pt modelId="{DF26F465-CE11-4D48-9E40-96023B810E6F}">
      <dgm:prSet phldrT="[Text]"/>
      <dgm:spPr/>
      <dgm:t>
        <a:bodyPr/>
        <a:lstStyle/>
        <a:p>
          <a:r>
            <a:rPr lang="en-US" dirty="0" smtClean="0"/>
            <a:t>BY SIGNS &amp; SYMPTOMS</a:t>
          </a:r>
          <a:endParaRPr lang="en-US" dirty="0"/>
        </a:p>
      </dgm:t>
    </dgm:pt>
    <dgm:pt modelId="{7128A124-F169-4D8B-AE81-6064DC587978}" type="parTrans" cxnId="{2DFED330-D0FD-4F8D-A36A-A628D30807C7}">
      <dgm:prSet/>
      <dgm:spPr/>
      <dgm:t>
        <a:bodyPr/>
        <a:lstStyle/>
        <a:p>
          <a:endParaRPr lang="en-US"/>
        </a:p>
      </dgm:t>
    </dgm:pt>
    <dgm:pt modelId="{12EF81A8-BB92-46E3-8592-09B83C52DA43}" type="sibTrans" cxnId="{2DFED330-D0FD-4F8D-A36A-A628D30807C7}">
      <dgm:prSet/>
      <dgm:spPr/>
      <dgm:t>
        <a:bodyPr/>
        <a:lstStyle/>
        <a:p>
          <a:endParaRPr lang="en-US"/>
        </a:p>
      </dgm:t>
    </dgm:pt>
    <dgm:pt modelId="{C2B636E5-B85B-4EEC-8AB6-19DE44827A32}">
      <dgm:prSet phldrT="[Text]"/>
      <dgm:spPr/>
      <dgm:t>
        <a:bodyPr/>
        <a:lstStyle/>
        <a:p>
          <a:r>
            <a:rPr lang="en-US" dirty="0" smtClean="0"/>
            <a:t>LAB DIAGNOSIS</a:t>
          </a:r>
          <a:endParaRPr lang="en-US" dirty="0"/>
        </a:p>
      </dgm:t>
    </dgm:pt>
    <dgm:pt modelId="{4F3A47CE-CAAF-4BF1-B9BE-7412C3F6ED42}" type="parTrans" cxnId="{299E3677-33F0-459E-9E2C-ABD39ADCBFA5}">
      <dgm:prSet/>
      <dgm:spPr/>
      <dgm:t>
        <a:bodyPr/>
        <a:lstStyle/>
        <a:p>
          <a:endParaRPr lang="en-US"/>
        </a:p>
      </dgm:t>
    </dgm:pt>
    <dgm:pt modelId="{682DA4B1-B8DA-4EFE-8DCC-695DBAE254DA}" type="sibTrans" cxnId="{299E3677-33F0-459E-9E2C-ABD39ADCBFA5}">
      <dgm:prSet/>
      <dgm:spPr/>
      <dgm:t>
        <a:bodyPr/>
        <a:lstStyle/>
        <a:p>
          <a:endParaRPr lang="en-US"/>
        </a:p>
      </dgm:t>
    </dgm:pt>
    <dgm:pt modelId="{F06F54CD-14D8-4D4D-BD47-06CA5097D027}" type="pres">
      <dgm:prSet presAssocID="{F8B4A153-64AD-4C91-BFCE-93EB8B4BB96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3032E-298E-4D89-B474-671E4E2CD952}" type="pres">
      <dgm:prSet presAssocID="{F8B4A153-64AD-4C91-BFCE-93EB8B4BB966}" presName="hierFlow" presStyleCnt="0"/>
      <dgm:spPr/>
    </dgm:pt>
    <dgm:pt modelId="{80AA9D9A-9556-4F34-91F6-9B3AA4F65073}" type="pres">
      <dgm:prSet presAssocID="{F8B4A153-64AD-4C91-BFCE-93EB8B4BB96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B5C8C97-1D8D-46BA-A919-9D706F2ED4A2}" type="pres">
      <dgm:prSet presAssocID="{7FED7B72-812F-446D-9997-D98E762625A1}" presName="Name14" presStyleCnt="0"/>
      <dgm:spPr/>
    </dgm:pt>
    <dgm:pt modelId="{71A57090-3F09-4D0F-A5BC-B389D7ECC5F0}" type="pres">
      <dgm:prSet presAssocID="{7FED7B72-812F-446D-9997-D98E762625A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6CAB8B-D2CD-4B9E-8CCA-7AD04843A510}" type="pres">
      <dgm:prSet presAssocID="{7FED7B72-812F-446D-9997-D98E762625A1}" presName="hierChild2" presStyleCnt="0"/>
      <dgm:spPr/>
    </dgm:pt>
    <dgm:pt modelId="{DE4A5135-46D9-4B6C-BE59-0E9DE0104BF0}" type="pres">
      <dgm:prSet presAssocID="{7128A124-F169-4D8B-AE81-6064DC58797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D380377C-0D4D-4E5E-91CF-9EA2E0D6B453}" type="pres">
      <dgm:prSet presAssocID="{DF26F465-CE11-4D48-9E40-96023B810E6F}" presName="Name21" presStyleCnt="0"/>
      <dgm:spPr/>
    </dgm:pt>
    <dgm:pt modelId="{3D506D73-D721-44E8-99D5-CE206087C515}" type="pres">
      <dgm:prSet presAssocID="{DF26F465-CE11-4D48-9E40-96023B810E6F}" presName="level2Shape" presStyleLbl="node2" presStyleIdx="0" presStyleCnt="2"/>
      <dgm:spPr/>
      <dgm:t>
        <a:bodyPr/>
        <a:lstStyle/>
        <a:p>
          <a:endParaRPr lang="en-US"/>
        </a:p>
      </dgm:t>
    </dgm:pt>
    <dgm:pt modelId="{89070BC6-898F-4CF0-B677-AE35D02E1D0A}" type="pres">
      <dgm:prSet presAssocID="{DF26F465-CE11-4D48-9E40-96023B810E6F}" presName="hierChild3" presStyleCnt="0"/>
      <dgm:spPr/>
    </dgm:pt>
    <dgm:pt modelId="{B1677E0A-26B4-45F0-AA07-A955C84AEBA6}" type="pres">
      <dgm:prSet presAssocID="{4F3A47CE-CAAF-4BF1-B9BE-7412C3F6ED42}" presName="Name19" presStyleLbl="parChTrans1D2" presStyleIdx="1" presStyleCnt="2"/>
      <dgm:spPr/>
      <dgm:t>
        <a:bodyPr/>
        <a:lstStyle/>
        <a:p>
          <a:endParaRPr lang="en-US"/>
        </a:p>
      </dgm:t>
    </dgm:pt>
    <dgm:pt modelId="{F7DD24B7-EF5D-4A8C-BD64-040BB94FE292}" type="pres">
      <dgm:prSet presAssocID="{C2B636E5-B85B-4EEC-8AB6-19DE44827A32}" presName="Name21" presStyleCnt="0"/>
      <dgm:spPr/>
    </dgm:pt>
    <dgm:pt modelId="{064583A3-C8FE-49EC-A0CB-6429E19A9812}" type="pres">
      <dgm:prSet presAssocID="{C2B636E5-B85B-4EEC-8AB6-19DE44827A32}" presName="level2Shape" presStyleLbl="node2" presStyleIdx="1" presStyleCnt="2"/>
      <dgm:spPr/>
      <dgm:t>
        <a:bodyPr/>
        <a:lstStyle/>
        <a:p>
          <a:endParaRPr lang="en-US"/>
        </a:p>
      </dgm:t>
    </dgm:pt>
    <dgm:pt modelId="{FB947B05-33B7-4A37-AC47-83DBE4162267}" type="pres">
      <dgm:prSet presAssocID="{C2B636E5-B85B-4EEC-8AB6-19DE44827A32}" presName="hierChild3" presStyleCnt="0"/>
      <dgm:spPr/>
    </dgm:pt>
    <dgm:pt modelId="{5591F6C0-FF50-458D-B17B-F273FC30FCED}" type="pres">
      <dgm:prSet presAssocID="{F8B4A153-64AD-4C91-BFCE-93EB8B4BB966}" presName="bgShapesFlow" presStyleCnt="0"/>
      <dgm:spPr/>
    </dgm:pt>
  </dgm:ptLst>
  <dgm:cxnLst>
    <dgm:cxn modelId="{2DAF9E18-346D-46D3-A37F-E52F2DCA1DD9}" type="presOf" srcId="{C2B636E5-B85B-4EEC-8AB6-19DE44827A32}" destId="{064583A3-C8FE-49EC-A0CB-6429E19A9812}" srcOrd="0" destOrd="0" presId="urn:microsoft.com/office/officeart/2005/8/layout/hierarchy6"/>
    <dgm:cxn modelId="{B6956B37-2E08-41F1-A66F-618904BCFE6C}" type="presOf" srcId="{4F3A47CE-CAAF-4BF1-B9BE-7412C3F6ED42}" destId="{B1677E0A-26B4-45F0-AA07-A955C84AEBA6}" srcOrd="0" destOrd="0" presId="urn:microsoft.com/office/officeart/2005/8/layout/hierarchy6"/>
    <dgm:cxn modelId="{2DFED330-D0FD-4F8D-A36A-A628D30807C7}" srcId="{7FED7B72-812F-446D-9997-D98E762625A1}" destId="{DF26F465-CE11-4D48-9E40-96023B810E6F}" srcOrd="0" destOrd="0" parTransId="{7128A124-F169-4D8B-AE81-6064DC587978}" sibTransId="{12EF81A8-BB92-46E3-8592-09B83C52DA43}"/>
    <dgm:cxn modelId="{909A2A96-4757-48B8-BC13-A9623D52ED91}" type="presOf" srcId="{F8B4A153-64AD-4C91-BFCE-93EB8B4BB966}" destId="{F06F54CD-14D8-4D4D-BD47-06CA5097D027}" srcOrd="0" destOrd="0" presId="urn:microsoft.com/office/officeart/2005/8/layout/hierarchy6"/>
    <dgm:cxn modelId="{7AA6F902-286E-416F-9378-15C1E2D91D1B}" type="presOf" srcId="{7128A124-F169-4D8B-AE81-6064DC587978}" destId="{DE4A5135-46D9-4B6C-BE59-0E9DE0104BF0}" srcOrd="0" destOrd="0" presId="urn:microsoft.com/office/officeart/2005/8/layout/hierarchy6"/>
    <dgm:cxn modelId="{508C29C9-7975-4CB2-BBDF-B8994DEE6397}" srcId="{F8B4A153-64AD-4C91-BFCE-93EB8B4BB966}" destId="{7FED7B72-812F-446D-9997-D98E762625A1}" srcOrd="0" destOrd="0" parTransId="{F2647181-ADE4-4CF5-B901-2EFFE5D66A0C}" sibTransId="{28E3537F-D06C-4A34-BB94-17965527E5FE}"/>
    <dgm:cxn modelId="{BF8285C0-6FB4-4C76-9196-8155A2A35214}" type="presOf" srcId="{DF26F465-CE11-4D48-9E40-96023B810E6F}" destId="{3D506D73-D721-44E8-99D5-CE206087C515}" srcOrd="0" destOrd="0" presId="urn:microsoft.com/office/officeart/2005/8/layout/hierarchy6"/>
    <dgm:cxn modelId="{299E3677-33F0-459E-9E2C-ABD39ADCBFA5}" srcId="{7FED7B72-812F-446D-9997-D98E762625A1}" destId="{C2B636E5-B85B-4EEC-8AB6-19DE44827A32}" srcOrd="1" destOrd="0" parTransId="{4F3A47CE-CAAF-4BF1-B9BE-7412C3F6ED42}" sibTransId="{682DA4B1-B8DA-4EFE-8DCC-695DBAE254DA}"/>
    <dgm:cxn modelId="{F3D3E05D-6CC7-48A5-AA2F-7D57ED4C7EA6}" type="presOf" srcId="{7FED7B72-812F-446D-9997-D98E762625A1}" destId="{71A57090-3F09-4D0F-A5BC-B389D7ECC5F0}" srcOrd="0" destOrd="0" presId="urn:microsoft.com/office/officeart/2005/8/layout/hierarchy6"/>
    <dgm:cxn modelId="{67125013-BA03-4989-9080-E6EA2592D6B5}" type="presParOf" srcId="{F06F54CD-14D8-4D4D-BD47-06CA5097D027}" destId="{3073032E-298E-4D89-B474-671E4E2CD952}" srcOrd="0" destOrd="0" presId="urn:microsoft.com/office/officeart/2005/8/layout/hierarchy6"/>
    <dgm:cxn modelId="{5B28F379-5DED-4214-84F5-C1DAF7A8B132}" type="presParOf" srcId="{3073032E-298E-4D89-B474-671E4E2CD952}" destId="{80AA9D9A-9556-4F34-91F6-9B3AA4F65073}" srcOrd="0" destOrd="0" presId="urn:microsoft.com/office/officeart/2005/8/layout/hierarchy6"/>
    <dgm:cxn modelId="{37B30C15-5284-4FC6-B662-CE87707FFCB1}" type="presParOf" srcId="{80AA9D9A-9556-4F34-91F6-9B3AA4F65073}" destId="{9B5C8C97-1D8D-46BA-A919-9D706F2ED4A2}" srcOrd="0" destOrd="0" presId="urn:microsoft.com/office/officeart/2005/8/layout/hierarchy6"/>
    <dgm:cxn modelId="{C9A9C31A-9A3F-43BB-9DD9-CB823C4258BB}" type="presParOf" srcId="{9B5C8C97-1D8D-46BA-A919-9D706F2ED4A2}" destId="{71A57090-3F09-4D0F-A5BC-B389D7ECC5F0}" srcOrd="0" destOrd="0" presId="urn:microsoft.com/office/officeart/2005/8/layout/hierarchy6"/>
    <dgm:cxn modelId="{106BCC5F-486D-4274-A5B1-7F465B302D79}" type="presParOf" srcId="{9B5C8C97-1D8D-46BA-A919-9D706F2ED4A2}" destId="{316CAB8B-D2CD-4B9E-8CCA-7AD04843A510}" srcOrd="1" destOrd="0" presId="urn:microsoft.com/office/officeart/2005/8/layout/hierarchy6"/>
    <dgm:cxn modelId="{9B3CBEAB-12B7-482E-9EA9-8EBFBD2939C1}" type="presParOf" srcId="{316CAB8B-D2CD-4B9E-8CCA-7AD04843A510}" destId="{DE4A5135-46D9-4B6C-BE59-0E9DE0104BF0}" srcOrd="0" destOrd="0" presId="urn:microsoft.com/office/officeart/2005/8/layout/hierarchy6"/>
    <dgm:cxn modelId="{32288E1F-4916-46D6-BD1C-884E8415A777}" type="presParOf" srcId="{316CAB8B-D2CD-4B9E-8CCA-7AD04843A510}" destId="{D380377C-0D4D-4E5E-91CF-9EA2E0D6B453}" srcOrd="1" destOrd="0" presId="urn:microsoft.com/office/officeart/2005/8/layout/hierarchy6"/>
    <dgm:cxn modelId="{BFDC3592-A029-4E19-B86C-DFAA526E6E47}" type="presParOf" srcId="{D380377C-0D4D-4E5E-91CF-9EA2E0D6B453}" destId="{3D506D73-D721-44E8-99D5-CE206087C515}" srcOrd="0" destOrd="0" presId="urn:microsoft.com/office/officeart/2005/8/layout/hierarchy6"/>
    <dgm:cxn modelId="{E6DDCA7A-7ADD-4894-A703-818AFE86E45A}" type="presParOf" srcId="{D380377C-0D4D-4E5E-91CF-9EA2E0D6B453}" destId="{89070BC6-898F-4CF0-B677-AE35D02E1D0A}" srcOrd="1" destOrd="0" presId="urn:microsoft.com/office/officeart/2005/8/layout/hierarchy6"/>
    <dgm:cxn modelId="{946D7298-2E00-423D-8433-22BA905AA205}" type="presParOf" srcId="{316CAB8B-D2CD-4B9E-8CCA-7AD04843A510}" destId="{B1677E0A-26B4-45F0-AA07-A955C84AEBA6}" srcOrd="2" destOrd="0" presId="urn:microsoft.com/office/officeart/2005/8/layout/hierarchy6"/>
    <dgm:cxn modelId="{568CBC59-B05C-4B1A-9140-38992EA303C7}" type="presParOf" srcId="{316CAB8B-D2CD-4B9E-8CCA-7AD04843A510}" destId="{F7DD24B7-EF5D-4A8C-BD64-040BB94FE292}" srcOrd="3" destOrd="0" presId="urn:microsoft.com/office/officeart/2005/8/layout/hierarchy6"/>
    <dgm:cxn modelId="{EDD3CC28-FE39-40D6-8FFD-962360F39A02}" type="presParOf" srcId="{F7DD24B7-EF5D-4A8C-BD64-040BB94FE292}" destId="{064583A3-C8FE-49EC-A0CB-6429E19A9812}" srcOrd="0" destOrd="0" presId="urn:microsoft.com/office/officeart/2005/8/layout/hierarchy6"/>
    <dgm:cxn modelId="{9CF185BB-F315-40EF-AAC2-B95C443F7BFE}" type="presParOf" srcId="{F7DD24B7-EF5D-4A8C-BD64-040BB94FE292}" destId="{FB947B05-33B7-4A37-AC47-83DBE4162267}" srcOrd="1" destOrd="0" presId="urn:microsoft.com/office/officeart/2005/8/layout/hierarchy6"/>
    <dgm:cxn modelId="{FDE8E040-4FE4-49E3-AED4-FECDD338644E}" type="presParOf" srcId="{F06F54CD-14D8-4D4D-BD47-06CA5097D027}" destId="{5591F6C0-FF50-458D-B17B-F273FC30FCE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EF1DE-740D-4AAF-8DB3-7B3E996D3BFB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502B2-A67E-4DF1-9A46-B56B1691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3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502B2-A67E-4DF1-9A46-B56B169199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375" y="3080855"/>
            <a:ext cx="5762308" cy="1055591"/>
          </a:xfr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CHICKEN POX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7172" y="4777379"/>
            <a:ext cx="3863661" cy="134008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Bell MT" panose="02020503060305020303" pitchFamily="18" charset="0"/>
                <a:cs typeface="Aharoni" panose="02010803020104030203" pitchFamily="2" charset="-79"/>
              </a:rPr>
              <a:t>DR.ARUN R.NAIR</a:t>
            </a:r>
          </a:p>
          <a:p>
            <a:r>
              <a:rPr lang="en-US" sz="2800" b="1" dirty="0" err="1" smtClean="0">
                <a:latin typeface="Bell MT" panose="02020503060305020303" pitchFamily="18" charset="0"/>
                <a:cs typeface="Aharoni" panose="02010803020104030203" pitchFamily="2" charset="-79"/>
              </a:rPr>
              <a:t>D</a:t>
            </a:r>
            <a:r>
              <a:rPr lang="en-US" sz="2800" b="1" cap="none" dirty="0" err="1" smtClean="0">
                <a:latin typeface="Bell MT" panose="02020503060305020303" pitchFamily="18" charset="0"/>
                <a:cs typeface="Aharoni" panose="02010803020104030203" pitchFamily="2" charset="-79"/>
              </a:rPr>
              <a:t>ept</a:t>
            </a:r>
            <a:r>
              <a:rPr lang="en-US" sz="2800" b="1" cap="none" dirty="0" smtClean="0">
                <a:latin typeface="Bell MT" panose="02020503060305020303" pitchFamily="18" charset="0"/>
                <a:cs typeface="Aharoni" panose="02010803020104030203" pitchFamily="2" charset="-79"/>
              </a:rPr>
              <a:t> </a:t>
            </a:r>
            <a:r>
              <a:rPr lang="en-US" sz="2800" b="1" dirty="0" smtClean="0">
                <a:latin typeface="Bell MT" panose="02020503060305020303" pitchFamily="18" charset="0"/>
                <a:cs typeface="Aharoni" panose="02010803020104030203" pitchFamily="2" charset="-79"/>
              </a:rPr>
              <a:t>O</a:t>
            </a:r>
            <a:r>
              <a:rPr lang="en-US" sz="2800" b="1" cap="none" dirty="0" smtClean="0">
                <a:latin typeface="Bell MT" panose="02020503060305020303" pitchFamily="18" charset="0"/>
                <a:cs typeface="Aharoni" panose="02010803020104030203" pitchFamily="2" charset="-79"/>
              </a:rPr>
              <a:t>f</a:t>
            </a:r>
            <a:r>
              <a:rPr lang="en-US" sz="2800" b="1" dirty="0" smtClean="0">
                <a:latin typeface="Bell MT" panose="02020503060305020303" pitchFamily="18" charset="0"/>
                <a:cs typeface="Aharoni" panose="02010803020104030203" pitchFamily="2" charset="-79"/>
              </a:rPr>
              <a:t> pm</a:t>
            </a:r>
            <a:endParaRPr lang="en-US" sz="2800" b="1" dirty="0">
              <a:latin typeface="Bell MT" panose="02020503060305020303" pitchFamily="18" charset="0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84" y="917452"/>
            <a:ext cx="385910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00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0" y="2603500"/>
            <a:ext cx="11822804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vesicles are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unilocular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superficial, elliptical in shape and contain clear fluid in the beginning (tear drop vesicles). These become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pustular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24 hours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pustules dry up to form scabs in a few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days. When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scabs fall off, superficial scars are left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 which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up in due course. Recovery is the rule in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vast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of healthy subjects.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 infectious complication of varicella is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bacterial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superinfection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skin, which is usually caused by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9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SYMPTOMS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2306472"/>
            <a:ext cx="9612123" cy="43126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APETITE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PAIN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FEELING OF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lLLNESS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SORE THROAT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 MAY BE HIGH FOR FIRST FEW DAYS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0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2345921"/>
            <a:ext cx="11887199" cy="43124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CNS. The syndrome of acute cerebellar ataxia and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meningeal irritation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appears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after the onset of the rash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rarely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develops in the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preeruptive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phase. The cerebrospinal fluid 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CSF) contains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lymphocytes and elevated levels of protein.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 involvement -Aseptic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meningitis,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encephalitis, transverse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myelitis, Guillain-Barre´ syndrome, and Reye’s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 can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occur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chickenpox include myocarditis,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corneal lesions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nephritis, arthritis, bleeding diatheses, acute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glomerulonephritis, and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involvement, distinct from Reye’s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 and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asymptomatic, is common in chickenpox and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generally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elevated levels of liver enzymes,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aspartate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alanine aminotransferases.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4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2603500"/>
            <a:ext cx="1175072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systemic complications that may develop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rarely are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myocarditis, keratitis,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iritis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nephritis,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arthritis,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purpura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orchitis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appendicitis.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RISK OF 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576448">
            <a:off x="164292" y="2477219"/>
            <a:ext cx="11931228" cy="4381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Varicella pneumonia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serious complication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chickenpox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developing more commonly in adults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children. It usually has its onset 3 to 5 days into the illness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tachypnea, cough, dyspnea, and fever.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Cyanosis,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pleuritic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pain, and hemoptysis are frequent.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Roentgenographic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disease consists of nodular infiltrates and interstitial pneumonitis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Perinatal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varicella 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associated with a high mortality rate when maternal disease develops within 5 days before delivery or within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thereafter. Because the newborn does not receive protective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antibodies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has an immature immune system, the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illness may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unusually severe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Congenital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varicella -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clinical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manifestations of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 hypoplasia,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cicatricial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skin lesions, and microcephaly at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birth, is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uncommon.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25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867" y="80803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DIAGNOSIS of Chicken pox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604" y="2448271"/>
            <a:ext cx="11764370" cy="3747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Leukopenia is typical during the 1st 72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it is followed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lvl="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lymphocytosis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tests usually (75%) mildly elevated.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CSF: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CNS complications: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lymphocytic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pleocytosis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(more than normal).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increase in protein </a:t>
            </a:r>
          </a:p>
          <a:p>
            <a:pPr marL="342900" lvl="0" indent="-342900">
              <a:lnSpc>
                <a:spcPct val="80000"/>
              </a:lnSpc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 glucose concentration is usually normal.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4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272955" y="2603500"/>
            <a:ext cx="11286699" cy="34163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direct fluorescence assay of cells from cutaneous lesions, </a:t>
            </a:r>
          </a:p>
          <a:p>
            <a:pPr algn="l" rtl="0" eaLnBrk="1" hangingPunct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PCR.(polymerase chain reaction)</a:t>
            </a:r>
          </a:p>
          <a:p>
            <a:pPr algn="l" rtl="0" eaLnBrk="1" hangingPunct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culture.</a:t>
            </a:r>
          </a:p>
          <a:p>
            <a:pPr algn="l" rtl="0" eaLnBrk="1" hangingPunct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VZV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antibodies: 4-fold rise </a:t>
            </a:r>
          </a:p>
          <a:p>
            <a:pPr algn="l" rtl="0" eaLnBrk="1" hangingPunct="1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VZV-specific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392" y="4260879"/>
            <a:ext cx="3322608" cy="259712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8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48403">
            <a:off x="4378816" y="1406803"/>
            <a:ext cx="8912181" cy="2092755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 bye till we meet again with good news</a:t>
            </a:r>
            <a:r>
              <a:rPr 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....</a:t>
            </a:r>
            <a:br>
              <a:rPr 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take </a:t>
            </a:r>
            <a:r>
              <a:rPr lang="en-US" sz="2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care…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3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2603500"/>
            <a:ext cx="11616744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Varicella-zoster virus (VZV) causes two distinct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entities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varicella (chickenpox) and herpes zoster (shingles).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Chickenpox, 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ubiquitous and extremely contagious infection, is usually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benign illness of childhood characterized by 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exanthematous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vesicular rash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2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2603499"/>
            <a:ext cx="11822806" cy="40931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etiological agents of varicella and herpes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zoster are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identical in all respects. The varicella zoster (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V-Z) virus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DNA virus measuring 100-150 nm in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an exclusively human herpes virus that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chickenpox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(varicella), become latent in cranial nerves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dorsal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ganglia, to be reactivated later to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shingles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(zoster) and post-herpetic neuralgia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VARICELLA ZOSTER VIRUS CAN CAUSE TWO DISTINCT LESIONS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CHICKENPOX – PRIMARY LESION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HERPES ZOSTER – REACTIVATED LESION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5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&amp; PATHOLOGY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88" y="2333044"/>
            <a:ext cx="7246512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0-3  - INFECTION OF CONJUCTIVAE AND MUCOSA OF THE UPPER RESPIRATORY TRACT.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 REPLICATION IN REGIONAL LYMPH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4-6  - PRIMARY VIREMIA,VIRAL INFECTION IN LIVER, SPLEEN AND OTHER ORGANS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(RETICULOENDOTHELIAL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CELLS)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249" y="4087360"/>
            <a:ext cx="35814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698119"/>
            <a:ext cx="4495800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2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265" y="802048"/>
            <a:ext cx="7139035" cy="9632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2603500"/>
            <a:ext cx="11655380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10-12  - SECONDARY VIREMIA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14        - INFECTIN OF SKIN AND APPERANCE   OF  VESICULAR  RASH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hicken pox 3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288666"/>
            <a:ext cx="2614411" cy="25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5" descr="chicken pox 5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51812" y="4159251"/>
            <a:ext cx="4040188" cy="269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5282" y="6365384"/>
            <a:ext cx="207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EXCORIATION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6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6" y="618186"/>
            <a:ext cx="5396248" cy="759853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5184824" cy="271860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 2</a:t>
            </a:r>
            <a:r>
              <a:rPr lang="en-US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EXPOSURE,MEMORY CELLS WILL STIMULATE TO CREATE ANTIBODIES.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810" y="2003674"/>
            <a:ext cx="562699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FIRST EXPOSED CREATES ANTIBODIES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endParaRPr lang="en-US" sz="20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&amp; T MEMORY CELLS ARE ALSO CREATED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VIRUS IS IN THE BODY AGAIN THE MEMORY CELLS WILL DETECT IT.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  <a:buFont typeface="Wingdings" pitchFamily="2" charset="2"/>
              <a:buChar char="Ø"/>
            </a:pPr>
            <a:r>
              <a:rPr lang="en-US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WILL HELP A FASTER RESPONSE.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0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19" y="604146"/>
            <a:ext cx="4351025" cy="74813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490953" y="824249"/>
            <a:ext cx="5602310" cy="6033752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 usually(14-17 days)</a:t>
            </a:r>
          </a:p>
          <a:p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b="1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Prodome</a:t>
            </a:r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(1-3 days)</a:t>
            </a:r>
          </a:p>
          <a:p>
            <a:endParaRPr lang="en-US" b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Vesicles </a:t>
            </a:r>
          </a:p>
          <a:p>
            <a:endParaRPr lang="en-US" b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Pustules</a:t>
            </a:r>
          </a:p>
          <a:p>
            <a:endParaRPr lang="en-US" b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Scabs </a:t>
            </a:r>
          </a:p>
          <a:p>
            <a:endParaRPr lang="en-US" b="1" cap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Recovery typically 7 days after rash appears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862" y="1479516"/>
            <a:ext cx="5980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BY INHALING VIRUS CONTANING PARTICLES,TRAPPED IN TINY DROPLETS RELEASED INTO THE AIR FROM THE NOSE OR THROAT OF AN INFECTED PERSON 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VIRUS ENTERS THE BODY BY INFECTING CELLS IN THE RESPIRATORY TRACT.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SPREADS TO MANY OTHER PARTS OF THE BODY,INCLUDING THE SKIN,WHERE IT CAUSES THE CHARACTERISTIC RASH.</a:t>
            </a:r>
          </a:p>
        </p:txBody>
      </p:sp>
      <p:sp>
        <p:nvSpPr>
          <p:cNvPr id="5" name="Down Arrow 4"/>
          <p:cNvSpPr/>
          <p:nvPr/>
        </p:nvSpPr>
        <p:spPr>
          <a:xfrm>
            <a:off x="9319161" y="1819141"/>
            <a:ext cx="128789" cy="2833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108" y="2678767"/>
            <a:ext cx="182896" cy="304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161" y="3509493"/>
            <a:ext cx="182896" cy="304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161" y="4353021"/>
            <a:ext cx="182896" cy="304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161" y="5300685"/>
            <a:ext cx="182896" cy="304826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4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1" y="973668"/>
            <a:ext cx="10522039" cy="706964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 AND 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2603500"/>
            <a:ext cx="12101848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known reservoir for VZV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Chickenpox is highly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contagious,with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attack rate of at least 90% among susceptible (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seronegative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)individuals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both sexes and all races are infected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equally often.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peaks—namely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late winter and early spring in the temperate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incubation period of chickenpox ranges from 10 to 21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but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usually between 14 and 17 days.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2434107"/>
            <a:ext cx="11951594" cy="42625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Clinically, chickenpox presents as a rash, low-grade fever, and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malaise, although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patients develop 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prodrome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to 2 days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onset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exanthem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benign illness that is associated with lassitude and with body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temperatures of 37.8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39.4 C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 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3 to 5 days’ duration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skin lesions—the hallmark of the infection—include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maculopapules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vesicles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scabs in various stages of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evolution. These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lesions, which evolve from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maculopapules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vesicles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hours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days, appear on the trunk and face and rapidly spread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involve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areas of the body. Most are small and have an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erythematous base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diameter of 5 to 10 mm.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1/31/2017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          SKHMC                                Dept of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1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1195</Words>
  <Application>Microsoft Office PowerPoint</Application>
  <PresentationFormat>Widescreen</PresentationFormat>
  <Paragraphs>149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Aharoni</vt:lpstr>
      <vt:lpstr>Arial</vt:lpstr>
      <vt:lpstr>Baskerville Old Face</vt:lpstr>
      <vt:lpstr>Bell MT</vt:lpstr>
      <vt:lpstr>Calibri</vt:lpstr>
      <vt:lpstr>Century Gothic</vt:lpstr>
      <vt:lpstr>Times New Roman</vt:lpstr>
      <vt:lpstr>Wingdings</vt:lpstr>
      <vt:lpstr>Wingdings 3</vt:lpstr>
      <vt:lpstr>Ion Boardroom</vt:lpstr>
      <vt:lpstr>CHICKEN POX</vt:lpstr>
      <vt:lpstr>                        INTRODUCTION</vt:lpstr>
      <vt:lpstr>ETIOLOGY</vt:lpstr>
      <vt:lpstr>PATHOGENESIS &amp; PATHOLOGY</vt:lpstr>
      <vt:lpstr>PowerPoint Presentation</vt:lpstr>
      <vt:lpstr>1ST EXPOSURE</vt:lpstr>
      <vt:lpstr>TRANSMISSION</vt:lpstr>
      <vt:lpstr>EPIDEMIOLOGY AND CLINICAL MANIFESTATIONS</vt:lpstr>
      <vt:lpstr>Clinically</vt:lpstr>
      <vt:lpstr>PowerPoint Presentation</vt:lpstr>
      <vt:lpstr>                             SYMPTOMS</vt:lpstr>
      <vt:lpstr>                      COMPLICATION</vt:lpstr>
      <vt:lpstr>COMPLICATION</vt:lpstr>
      <vt:lpstr>INCREASED RISK OF COMPLICATION</vt:lpstr>
      <vt:lpstr>PowerPoint Presentation</vt:lpstr>
      <vt:lpstr>DIAGNOSIS of Chicken pox</vt:lpstr>
      <vt:lpstr>PowerPoint Presentation</vt:lpstr>
      <vt:lpstr>Good bye till we meet again with good news.... take care…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CHICKEN POX</dc:title>
  <dc:creator>Dr.ARUN NAIR</dc:creator>
  <cp:lastModifiedBy>Dr. ARUN R NAIR</cp:lastModifiedBy>
  <cp:revision>17</cp:revision>
  <dcterms:created xsi:type="dcterms:W3CDTF">2015-01-31T16:25:11Z</dcterms:created>
  <dcterms:modified xsi:type="dcterms:W3CDTF">2019-09-21T10:34:27Z</dcterms:modified>
</cp:coreProperties>
</file>